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36576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9728"/>
            <a:ext cx="960120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38BDF8"/>
                </a:solidFill>
                <a:latin typeface="Arial"/>
              </a:defRPr>
            </a:pPr>
            <a:r>
              <a:t>HACKDAY 1.0  |  TOPIC 1 OF 7</a:t>
            </a:r>
          </a:p>
          <a:p>
            <a:pPr>
              <a:defRPr sz="2000" b="1">
                <a:solidFill>
                  <a:srgbClr val="FFFFFF"/>
                </a:solidFill>
                <a:latin typeface="Arial"/>
              </a:defRPr>
            </a:pPr>
            <a:r>
              <a:t>1️⃣ PROBLEM STATEMENT</a:t>
            </a:r>
          </a:p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The Diabetic Blindness Crisis &amp; The Rural Healthcare Divide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228600"/>
            <a:ext cx="1645920" cy="5943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200" b="1">
                <a:solidFill>
                  <a:srgbClr val="FFFFFF"/>
                </a:solidFill>
                <a:latin typeface="Arial"/>
              </a:defRPr>
            </a:pPr>
            <a:r>
              <a:t>🔬 NetraScreen AI</a:t>
            </a:r>
          </a:p>
          <a:p>
            <a:pPr algn="r">
              <a:defRPr sz="800">
                <a:solidFill>
                  <a:srgbClr val="0D9488"/>
                </a:solidFill>
                <a:latin typeface="Arial"/>
              </a:defRPr>
            </a:pPr>
            <a:r>
              <a:t>100% Offline Tele-Ophthalmic Unit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80160"/>
            <a:ext cx="3383280" cy="502920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F43F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463040"/>
            <a:ext cx="2926080" cy="4663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F43F5E"/>
                </a:solidFill>
                <a:latin typeface="Arial"/>
              </a:defRPr>
            </a:pPr>
            <a:r>
              <a:t>🚨 101 Million at Risk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India is the diabetes capital with over 101M diagnosed citizens.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Over 3M+ actively suffer from vision-threatening Diabetic Retinopathy (DR).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Retinopathy is completely asymptomatic in early stages until irreversible damage occurs.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280160"/>
            <a:ext cx="3383280" cy="502920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7720" y="1463040"/>
            <a:ext cx="2926080" cy="4663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F59E0B"/>
                </a:solidFill>
                <a:latin typeface="Arial"/>
              </a:defRPr>
            </a:pPr>
            <a:r>
              <a:t>👨‍⚕️ Severe Specialist Shortage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Fewer than 25,000 ophthalmologists nationwide for 1.4B population.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Over 70% of eye doctors practice exclusively in Tier-1 &amp; Tier-2 cities.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Rural patients must travel 50-100 km and lose daily wages for an eye checkup.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280160"/>
            <a:ext cx="3383280" cy="502920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75320" y="1463040"/>
            <a:ext cx="2926080" cy="4663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D9488"/>
                </a:solidFill>
                <a:latin typeface="Arial"/>
              </a:defRPr>
            </a:pPr>
            <a:r>
              <a:t>📶 Cloud AI Deployment Failure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Over 65% of rural Primary Health Centres (PHCs) lack reliable internet.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Cloud-based AI screening tools fail constantly in connectivity-dead rural zones.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Delayed referral leads to permanent capillary loss or retinal detachment.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36576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9728"/>
            <a:ext cx="960120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38BDF8"/>
                </a:solidFill>
                <a:latin typeface="Arial"/>
              </a:defRPr>
            </a:pPr>
            <a:r>
              <a:t>HACKDAY 1.0  |  TOPIC 2 OF 7</a:t>
            </a:r>
          </a:p>
          <a:p>
            <a:pPr>
              <a:defRPr sz="2000" b="1">
                <a:solidFill>
                  <a:srgbClr val="FFFFFF"/>
                </a:solidFill>
                <a:latin typeface="Arial"/>
              </a:defRPr>
            </a:pPr>
            <a:r>
              <a:t>2️⃣ PROPOSED SOLUTION</a:t>
            </a:r>
          </a:p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NetraScreen AI — Edge Tele-Ophthalmology Screening Unit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228600"/>
            <a:ext cx="1645920" cy="5943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200" b="1">
                <a:solidFill>
                  <a:srgbClr val="FFFFFF"/>
                </a:solidFill>
                <a:latin typeface="Arial"/>
              </a:defRPr>
            </a:pPr>
            <a:r>
              <a:t>🔬 NetraScreen AI</a:t>
            </a:r>
          </a:p>
          <a:p>
            <a:pPr algn="r">
              <a:defRPr sz="800">
                <a:solidFill>
                  <a:srgbClr val="0D9488"/>
                </a:solidFill>
                <a:latin typeface="Arial"/>
              </a:defRPr>
            </a:pPr>
            <a:r>
              <a:t>100% Offline Tele-Ophthalmic Unit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80160"/>
            <a:ext cx="5212080" cy="242316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463040"/>
            <a:ext cx="4754880" cy="2057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D9488"/>
                </a:solidFill>
                <a:latin typeface="Arial"/>
              </a:defRPr>
            </a:pPr>
            <a:r>
              <a:t>🧠 Sub-180ms ICDR Severity Grading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Fine-tuned EfficientNetB0 classifier categorizing fundus photos across all 5 ICDR stages (Grade 0: Normal to Grade 4: Proliferative DR).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Operates 100% offline on standard entry-level laptops without expensive cloud servers.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886200"/>
            <a:ext cx="5212080" cy="242316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4069080"/>
            <a:ext cx="4754880" cy="2057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38BDF8"/>
                </a:solidFill>
                <a:latin typeface="Arial"/>
              </a:defRPr>
            </a:pPr>
            <a:r>
              <a:t>🔍 Explainable Grad-CAM Spotlight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Sub-millisecond interactive Opacity Slider (0% to 100%) running at 60 FPS.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Visualizes microaneurysms, blot hemorrhages, and neovascularization directly on the retina to build physician trust.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280160"/>
            <a:ext cx="5212080" cy="242316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1463040"/>
            <a:ext cx="4754880" cy="2057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10B981"/>
                </a:solidFill>
                <a:latin typeface="Arial"/>
              </a:defRPr>
            </a:pPr>
            <a:r>
              <a:t>🌐 6 Regional Languages Counseling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Zero-cloud O(1) static dictionary translating clinical findings into English, Hindi, Bengali, Marathi, Telugu, and Tamil.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Delivers plain-language, empathetic advisory paired with color-coded urgency badges.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3886200"/>
            <a:ext cx="5212080" cy="242316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46520" y="4069080"/>
            <a:ext cx="4754880" cy="2057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F59E0B"/>
                </a:solidFill>
                <a:latin typeface="Arial"/>
              </a:defRPr>
            </a:pPr>
            <a:r>
              <a:t>📄 Printable Referral Slip with Scannable QR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Generates physical prescription slips with dual retinal images and an embedded EHR QR code.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Enables tertiary eye hospitals to scan and ingest patient history in 1 second without internet.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36576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9728"/>
            <a:ext cx="960120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38BDF8"/>
                </a:solidFill>
                <a:latin typeface="Arial"/>
              </a:defRPr>
            </a:pPr>
            <a:r>
              <a:t>HACKDAY 1.0  |  TOPIC 3 OF 7</a:t>
            </a:r>
          </a:p>
          <a:p>
            <a:pPr>
              <a:defRPr sz="2000" b="1">
                <a:solidFill>
                  <a:srgbClr val="FFFFFF"/>
                </a:solidFill>
                <a:latin typeface="Arial"/>
              </a:defRPr>
            </a:pPr>
            <a:r>
              <a:t>3️⃣ TARGET USERS</a:t>
            </a:r>
          </a:p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Who Directly Uses and Benefits from NetraScreen?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228600"/>
            <a:ext cx="1645920" cy="5943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200" b="1">
                <a:solidFill>
                  <a:srgbClr val="FFFFFF"/>
                </a:solidFill>
                <a:latin typeface="Arial"/>
              </a:defRPr>
            </a:pPr>
            <a:r>
              <a:t>🔬 NetraScreen AI</a:t>
            </a:r>
          </a:p>
          <a:p>
            <a:pPr algn="r">
              <a:defRPr sz="800">
                <a:solidFill>
                  <a:srgbClr val="0D9488"/>
                </a:solidFill>
                <a:latin typeface="Arial"/>
              </a:defRPr>
            </a:pPr>
            <a:r>
              <a:t>100% Offline Tele-Ophthalmic Unit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80160"/>
            <a:ext cx="3383280" cy="502920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463040"/>
            <a:ext cx="2926080" cy="4663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D9488"/>
                </a:solidFill>
                <a:latin typeface="Arial"/>
              </a:defRPr>
            </a:pPr>
            <a:r>
              <a:t>👩‍⚕️ Frontline Health Workers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ASHA &amp; ANM community workers conducting rural door-to-door screenings.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Zero ophthalmology training required: simple drag-and-drop workflow.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Empowers local workers to deliver specialist-grade triage in remote villages.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280160"/>
            <a:ext cx="3383280" cy="502920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7720" y="1463040"/>
            <a:ext cx="2926080" cy="4663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38BDF8"/>
                </a:solidFill>
                <a:latin typeface="Arial"/>
              </a:defRPr>
            </a:pPr>
            <a:r>
              <a:t>🏥 Primary Health Centres (PHCs)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Over 30,000 Ayushman Bharat Health &amp; Wellness Centres across India.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Instantly adds tele-ophthalmology capability to general physicians.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Maintains an indexed local SQLite registry for community health tracking.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280160"/>
            <a:ext cx="3383280" cy="502920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75320" y="1463040"/>
            <a:ext cx="2926080" cy="4663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10B981"/>
                </a:solidFill>
                <a:latin typeface="Arial"/>
              </a:defRPr>
            </a:pPr>
            <a:r>
              <a:t>🏕️ Rural Eye Camps &amp; NGOs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Charitable eye hospital mobile vans screening 200+ rural patients per day.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Camp Mode batch processing sorts multi-image uploads descending by urgency.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Pins critical proliferative cases at the top for immediate emergency transfer.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36576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9728"/>
            <a:ext cx="960120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38BDF8"/>
                </a:solidFill>
                <a:latin typeface="Arial"/>
              </a:defRPr>
            </a:pPr>
            <a:r>
              <a:t>HACKDAY 1.0  |  TOPIC 4 OF 7</a:t>
            </a:r>
          </a:p>
          <a:p>
            <a:pPr>
              <a:defRPr sz="2000" b="1">
                <a:solidFill>
                  <a:srgbClr val="FFFFFF"/>
                </a:solidFill>
                <a:latin typeface="Arial"/>
              </a:defRPr>
            </a:pPr>
            <a:r>
              <a:t>4️⃣ TECHNICAL APPROACH</a:t>
            </a:r>
          </a:p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Edge-Native Deep Learning &amp; High-Efficiency Pipeline Architecture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228600"/>
            <a:ext cx="1645920" cy="5943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200" b="1">
                <a:solidFill>
                  <a:srgbClr val="FFFFFF"/>
                </a:solidFill>
                <a:latin typeface="Arial"/>
              </a:defRPr>
            </a:pPr>
            <a:r>
              <a:t>🔬 NetraScreen AI</a:t>
            </a:r>
          </a:p>
          <a:p>
            <a:pPr algn="r">
              <a:defRPr sz="800">
                <a:solidFill>
                  <a:srgbClr val="0D9488"/>
                </a:solidFill>
                <a:latin typeface="Arial"/>
              </a:defRPr>
            </a:pPr>
            <a:r>
              <a:t>100% Offline Tele-Ophthalmic Unit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80160"/>
            <a:ext cx="5212080" cy="242316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463040"/>
            <a:ext cx="4754880" cy="2057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D9488"/>
                </a:solidFill>
                <a:latin typeface="Arial"/>
              </a:defRPr>
            </a:pPr>
            <a:r>
              <a:t>⚙️ Model &amp; Feature Extraction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EfficientNetB0 fine-tuned on clinical fundus photographs (manudaza/retinal-triage-efficientnetb0).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Preprocessed with EfficientNet normalization (224x224 RGB input, 5-class softmax output).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Lightweight parameter footprint allows real-time execution on CPU without dedicated GPU.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886200"/>
            <a:ext cx="5212080" cy="242316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4069080"/>
            <a:ext cx="4754880" cy="2057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38BDF8"/>
                </a:solidFill>
                <a:latin typeface="Arial"/>
              </a:defRPr>
            </a:pPr>
            <a:r>
              <a:t>⚡ Decoupled Grad-CAM Engine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tf.GradientTape backpropagates through the final 'top_conv' layer once during inference.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Heatmap rendering is fully decoupled: UI slider performs pure NumPy array blending in &lt;1ms without re-running the neural computational graph.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280160"/>
            <a:ext cx="5212080" cy="242316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F43F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1463040"/>
            <a:ext cx="4754880" cy="2057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F43F5E"/>
                </a:solidFill>
                <a:latin typeface="Arial"/>
              </a:defRPr>
            </a:pPr>
            <a:r>
              <a:t>🔒 Privacy-First SQLite Registry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Embedded local SQLite database (patients.db) stores demographics, diabetic duration, blood sugar, and findings.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Zero patient data transmitted to cloud servers; 100% compliant with healthcare privacy laws (DISHA/HIPAA).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3886200"/>
            <a:ext cx="5212080" cy="242316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46520" y="4069080"/>
            <a:ext cx="4754880" cy="2057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F59E0B"/>
                </a:solidFill>
                <a:latin typeface="Arial"/>
              </a:defRPr>
            </a:pPr>
            <a:r>
              <a:t>📱 Self-Contained EHR QR Generator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Generates structured JSON payloads encoded into high-density 2D QR codes on physical referral slips.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Hospital barcode scanners instantly decode: Patient ID, Age, Sugar, AI Grade, Urgency, and Timestamp offline.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36576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9728"/>
            <a:ext cx="960120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38BDF8"/>
                </a:solidFill>
                <a:latin typeface="Arial"/>
              </a:defRPr>
            </a:pPr>
            <a:r>
              <a:t>HACKDAY 1.0  |  TOPIC 5 OF 7</a:t>
            </a:r>
          </a:p>
          <a:p>
            <a:pPr>
              <a:defRPr sz="2000" b="1">
                <a:solidFill>
                  <a:srgbClr val="FFFFFF"/>
                </a:solidFill>
                <a:latin typeface="Arial"/>
              </a:defRPr>
            </a:pPr>
            <a:r>
              <a:t>5️⃣ MARKET &amp; BUSINESS POTENTIAL</a:t>
            </a:r>
          </a:p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High-Impact Economics &amp; Sustainable Public-Private Distribution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228600"/>
            <a:ext cx="1645920" cy="5943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200" b="1">
                <a:solidFill>
                  <a:srgbClr val="FFFFFF"/>
                </a:solidFill>
                <a:latin typeface="Arial"/>
              </a:defRPr>
            </a:pPr>
            <a:r>
              <a:t>🔬 NetraScreen AI</a:t>
            </a:r>
          </a:p>
          <a:p>
            <a:pPr algn="r">
              <a:defRPr sz="800">
                <a:solidFill>
                  <a:srgbClr val="0D9488"/>
                </a:solidFill>
                <a:latin typeface="Arial"/>
              </a:defRPr>
            </a:pPr>
            <a:r>
              <a:t>100% Offline Tele-Ophthalmic Unit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80160"/>
            <a:ext cx="3383280" cy="502920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463040"/>
            <a:ext cx="2926080" cy="4663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D9488"/>
                </a:solidFill>
                <a:latin typeface="Arial"/>
              </a:defRPr>
            </a:pPr>
            <a:r>
              <a:t>📈 Massive Market Size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Total Addressable Market (TAM): 101M diabetic citizens in India x ₹150 annual screening = ₹1,500 Cr+ ($180M USD).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Serviceable Addressable Market (SAM): 30,000+ government PHCs and 1,200+ rural charitable eye hospital networks.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280160"/>
            <a:ext cx="3383280" cy="502920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7720" y="1463040"/>
            <a:ext cx="2926080" cy="4663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F59E0B"/>
                </a:solidFill>
                <a:latin typeface="Arial"/>
              </a:defRPr>
            </a:pPr>
            <a:r>
              <a:t>💼 Dual Revenue Model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B2G Government Contracts: Annual software licensing per Primary Health Centre under National Blindness Control Programme (NPCB).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B2B Hospital &amp; Camp Networks: Pay-per-screening model (₹20/slip) or turnkey hardware-software leasing for mobile vans.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280160"/>
            <a:ext cx="3383280" cy="502920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75320" y="1463040"/>
            <a:ext cx="2926080" cy="4663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10B981"/>
                </a:solidFill>
                <a:latin typeface="Arial"/>
              </a:defRPr>
            </a:pPr>
            <a:r>
              <a:t>💰 High Healthcare ROI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Preventive screening saves millions in disability and blindness care.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Early laser photocoagulation costs ₹3,000 vs. complex vitrectomy surgery costing ₹80,000+.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Directly prevents economic loss for rural farming families.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36576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9728"/>
            <a:ext cx="960120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38BDF8"/>
                </a:solidFill>
                <a:latin typeface="Arial"/>
              </a:defRPr>
            </a:pPr>
            <a:r>
              <a:t>HACKDAY 1.0  |  TOPIC 6 OF 7</a:t>
            </a:r>
          </a:p>
          <a:p>
            <a:pPr>
              <a:defRPr sz="2000" b="1">
                <a:solidFill>
                  <a:srgbClr val="FFFFFF"/>
                </a:solidFill>
                <a:latin typeface="Arial"/>
              </a:defRPr>
            </a:pPr>
            <a:r>
              <a:t>6️⃣ SCALABILITY &amp; FUTURE</a:t>
            </a:r>
          </a:p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Roadmap from Rural Screening Camps to National Health Infrastructure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228600"/>
            <a:ext cx="1645920" cy="5943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200" b="1">
                <a:solidFill>
                  <a:srgbClr val="FFFFFF"/>
                </a:solidFill>
                <a:latin typeface="Arial"/>
              </a:defRPr>
            </a:pPr>
            <a:r>
              <a:t>🔬 NetraScreen AI</a:t>
            </a:r>
          </a:p>
          <a:p>
            <a:pPr algn="r">
              <a:defRPr sz="800">
                <a:solidFill>
                  <a:srgbClr val="0D9488"/>
                </a:solidFill>
                <a:latin typeface="Arial"/>
              </a:defRPr>
            </a:pPr>
            <a:r>
              <a:t>100% Offline Tele-Ophthalmic Unit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80160"/>
            <a:ext cx="5212080" cy="242316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463040"/>
            <a:ext cx="4754880" cy="2057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D9488"/>
                </a:solidFill>
                <a:latin typeface="Arial"/>
              </a:defRPr>
            </a:pPr>
            <a:r>
              <a:t>📷 Handheld Smartphone Camera Integration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Seamless compatibility with portable smartphone-based fundus attachments (e.g. Remidio, Volk iNview).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Allows health workers to conduct fundus screenings on ₹15,000 smartphones without bulky desktop cameras.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886200"/>
            <a:ext cx="5212080" cy="242316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4069080"/>
            <a:ext cx="4754880" cy="2057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38BDF8"/>
                </a:solidFill>
                <a:latin typeface="Arial"/>
              </a:defRPr>
            </a:pPr>
            <a:r>
              <a:t>👁️ Multi-Disease Retinal Expansion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Extend multi-head vision architecture to screen for Glaucoma (cup-to-disc ratio), Hypertensive Retinopathy, and Age-Related Macular Degeneration (AMD) from the same single retinal photograph.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280160"/>
            <a:ext cx="5212080" cy="242316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1463040"/>
            <a:ext cx="4754880" cy="2057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10B981"/>
                </a:solidFill>
                <a:latin typeface="Arial"/>
              </a:defRPr>
            </a:pPr>
            <a:r>
              <a:t>🔄 Store-and-Forward ABHA Integration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Automatic asynchronous synchronization with Ayushman Bharat Digital Mission (ABDM) when the mobile health van returns to Wi-Fi zones.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Syncs longitudinal patient records directly to the citizen's ABHA health ID.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3886200"/>
            <a:ext cx="5212080" cy="242316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46520" y="4069080"/>
            <a:ext cx="4754880" cy="2057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F59E0B"/>
                </a:solidFill>
                <a:latin typeface="Arial"/>
              </a:defRPr>
            </a:pPr>
            <a:r>
              <a:t>🗺️ Phased National Rollout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Phase 1: Pilot validation in 50 Primary Health Centres across 2 high-diabetes states.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Phase 2: Deployment in 1,000 mobile screening vans.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Phase 3: Integration into the national Ayushman Arogya Mandir IT stack.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36576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9728"/>
            <a:ext cx="960120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38BDF8"/>
                </a:solidFill>
                <a:latin typeface="Arial"/>
              </a:defRPr>
            </a:pPr>
            <a:r>
              <a:t>HACKDAY 1.0  |  TOPIC 7 OF 7</a:t>
            </a:r>
          </a:p>
          <a:p>
            <a:pPr>
              <a:defRPr sz="2000" b="1">
                <a:solidFill>
                  <a:srgbClr val="FFFFFF"/>
                </a:solidFill>
                <a:latin typeface="Arial"/>
              </a:defRPr>
            </a:pPr>
            <a:r>
              <a:t>7️⃣ IF WE HAD MORE TIME &amp; RESOURCES</a:t>
            </a:r>
          </a:p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Next-Horizon Engineering &amp; Production Enhancements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228600"/>
            <a:ext cx="1645920" cy="5943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200" b="1">
                <a:solidFill>
                  <a:srgbClr val="FFFFFF"/>
                </a:solidFill>
                <a:latin typeface="Arial"/>
              </a:defRPr>
            </a:pPr>
            <a:r>
              <a:t>🔬 NetraScreen AI</a:t>
            </a:r>
          </a:p>
          <a:p>
            <a:pPr algn="r">
              <a:defRPr sz="800">
                <a:solidFill>
                  <a:srgbClr val="0D9488"/>
                </a:solidFill>
                <a:latin typeface="Arial"/>
              </a:defRPr>
            </a:pPr>
            <a:r>
              <a:t>100% Offline Tele-Ophthalmic Unit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80160"/>
            <a:ext cx="3383280" cy="502920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463040"/>
            <a:ext cx="2926080" cy="4663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D9488"/>
                </a:solidFill>
                <a:latin typeface="Arial"/>
              </a:defRPr>
            </a:pPr>
            <a:r>
              <a:t>🤖 1. Federated Edge Learning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Train model updates collaboratively across rural clinic nodes.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Retina images stay 100% on local edge devices while model weights improve continuously without privacy violations.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280160"/>
            <a:ext cx="3383280" cy="502920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7720" y="1463040"/>
            <a:ext cx="2926080" cy="4663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F59E0B"/>
                </a:solidFill>
                <a:latin typeface="Arial"/>
              </a:defRPr>
            </a:pPr>
            <a:r>
              <a:t>🗣️ 2. Dialect Voice Synthesis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Integrate on-device lightweight TTS (Text-to-Speech) models.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Delivers verbal diagnosis in regional rural dialects for illiterate elderly patients who cannot read prescription slips.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280160"/>
            <a:ext cx="3383280" cy="5029200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F43F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75320" y="1463040"/>
            <a:ext cx="2926080" cy="4663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F43F5E"/>
                </a:solidFill>
                <a:latin typeface="Arial"/>
              </a:defRPr>
            </a:pPr>
            <a:r>
              <a:t>📐 3. Quantitative Lesion AI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Add pixel-level segmentation models to quantify microaneurysm count, hemorrhage area, and macular edema thickness in micrometers.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Arial"/>
              </a:defRPr>
            </a:pPr>
            <a:r>
              <a:t>• Provides exact clinical progression metrics for retinal surgeons.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